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4" r:id="rId3"/>
    <p:sldId id="275" r:id="rId4"/>
    <p:sldId id="304" r:id="rId5"/>
    <p:sldId id="271" r:id="rId6"/>
    <p:sldId id="305" r:id="rId7"/>
    <p:sldId id="291" r:id="rId8"/>
    <p:sldId id="302" r:id="rId9"/>
    <p:sldId id="292" r:id="rId10"/>
    <p:sldId id="306" r:id="rId11"/>
    <p:sldId id="290" r:id="rId12"/>
    <p:sldId id="307" r:id="rId13"/>
    <p:sldId id="308" r:id="rId14"/>
    <p:sldId id="309" r:id="rId15"/>
    <p:sldId id="303" r:id="rId16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02" autoAdjust="0"/>
  </p:normalViewPr>
  <p:slideViewPr>
    <p:cSldViewPr snapToGrid="0" snapToObjects="1">
      <p:cViewPr>
        <p:scale>
          <a:sx n="60" d="100"/>
          <a:sy n="60" d="100"/>
        </p:scale>
        <p:origin x="-155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B27C495-3963-43EF-83BE-2B50CCF35642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83B195-7992-47FC-9D36-F3BA622C670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CF36F1-5E71-4D67-8ED2-A5BB9D0FDFB7}" type="datetimeFigureOut">
              <a:rPr lang="pt-PT"/>
              <a:pPr>
                <a:defRPr/>
              </a:pPr>
              <a:t>31-10-2013</a:t>
            </a:fld>
            <a:endParaRPr lang="pt-P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7D7C2D-9239-4287-ABD8-93E181DAFF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PT" smtClean="0"/>
              <a:t>Vídeo Mr. Bean + bee gees na escola + bebé a reanimar erc bilbau</a:t>
            </a:r>
          </a:p>
          <a:p>
            <a:r>
              <a:rPr lang="pt-PT" smtClean="0"/>
              <a:t>Título: Gestos que podem salvar vidas!</a:t>
            </a:r>
          </a:p>
          <a:p>
            <a:r>
              <a:rPr lang="pt-PT" smtClean="0"/>
              <a:t>Realçar cadeia de sobrevivência. Compressões e desfibrilhação enquanto modelo…</a:t>
            </a:r>
          </a:p>
          <a:p>
            <a:r>
              <a:rPr lang="pt-PT" smtClean="0"/>
              <a:t>Realce: Identificar + Ligar 112 + iniciar manobras de reanimação</a:t>
            </a:r>
          </a:p>
        </p:txBody>
      </p:sp>
      <p:sp>
        <p:nvSpPr>
          <p:cNvPr id="1638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43F69-A96A-4B66-916A-CEE6C2B1D1BB}" type="slidenum">
              <a:rPr lang="pt-PT" smtClean="0"/>
              <a:pPr/>
              <a:t>1</a:t>
            </a:fld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2228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08F61C4-9383-4B1F-A64F-2708FAB84D98}" type="slidenum">
              <a:rPr lang="pt-PT" sz="1200"/>
              <a:pPr algn="r"/>
              <a:t>10</a:t>
            </a:fld>
            <a:endParaRPr lang="pt-PT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686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710CCD-F0AB-4552-9BD6-671002810B90}" type="slidenum">
              <a:rPr lang="pt-PT" smtClean="0"/>
              <a:pPr/>
              <a:t>11</a:t>
            </a:fld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4276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B1885AA-DBC9-41E8-A872-E9FDE3A20E62}" type="slidenum">
              <a:rPr lang="pt-PT" sz="1200"/>
              <a:pPr algn="r"/>
              <a:t>12</a:t>
            </a:fld>
            <a:endParaRPr lang="pt-PT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6324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A96756-F280-4264-B2F9-2DB316EA65A3}" type="slidenum">
              <a:rPr lang="pt-PT" sz="1200"/>
              <a:pPr algn="r"/>
              <a:t>13</a:t>
            </a:fld>
            <a:endParaRPr lang="pt-PT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8372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440555-FB7B-4F91-B747-E3D9F87C24B2}" type="slidenum">
              <a:rPr lang="pt-PT" sz="1200"/>
              <a:pPr algn="r"/>
              <a:t>14</a:t>
            </a:fld>
            <a:endParaRPr lang="pt-PT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843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9DDD2E-CDA8-4950-A83A-CE87F7AD9972}" type="slidenum">
              <a:rPr lang="pt-PT" smtClean="0"/>
              <a:pPr/>
              <a:t>2</a:t>
            </a:fld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PT" b="1" smtClean="0"/>
              <a:t>Utilize o 112 sempre que ocorram: </a:t>
            </a:r>
            <a:r>
              <a:rPr lang="pt-PT" smtClean="0"/>
              <a:t>Acidentes de viação; Acidentes no trabalho; Acidentes no desporto; Quedas; Doenças súbitas; Agressões</a:t>
            </a:r>
          </a:p>
          <a:p>
            <a:r>
              <a:rPr lang="pt-PT" smtClean="0"/>
              <a:t>Intoxicações; Afogamentos; Alcoolismos; Partos súbitos; Incêndios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8132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EDC7E74-0938-420A-9719-A125DC818305}" type="slidenum">
              <a:rPr lang="pt-PT" sz="1200"/>
              <a:pPr algn="r"/>
              <a:t>4</a:t>
            </a:fld>
            <a:endParaRPr lang="pt-PT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4579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310D22-9F33-4CB3-9CC4-D9E13E475965}" type="slidenum">
              <a:rPr lang="pt-PT" smtClean="0"/>
              <a:pPr/>
              <a:t>5</a:t>
            </a:fld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0180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AE8E3F6-1BB8-4AA8-87E2-7AD1B0A72F95}" type="slidenum">
              <a:rPr lang="pt-PT" sz="1200"/>
              <a:pPr algn="r"/>
              <a:t>6</a:t>
            </a:fld>
            <a:endParaRPr lang="pt-PT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867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A01510-3AA9-4949-8F20-4B3F463541F9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072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FCF080-53A7-4154-967A-8052C2AE3000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277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EDDC46-B2E1-4400-A16B-C20907C418F0}" type="slidenum">
              <a:rPr lang="pt-PT" smtClean="0"/>
              <a:pPr/>
              <a:t>9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46CD6-5CBD-425B-921F-96E0F00A64D8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881F-E9B2-4C46-8F77-D2A12262D62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01D4B-72FD-4206-A26F-DEA3403F16F9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2DD7-0447-4D9A-98A2-1C6C2FE32A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F182-3E7C-44C0-B45C-EE83C0A54463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7C4CE-B698-4427-B021-A4B1A4BD81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478F9-E2D8-411B-9D1F-C1BAD2BDDB48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4496A-824A-4157-BBFF-D7C70DCBA90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06013-EBE5-444D-BC3B-71F184005122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EE2F5-8AE6-411D-B2F1-A28E18AF8C8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761A4-42EF-46A7-A48B-E9B2692D06D0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7FC4F-FA4B-4797-A951-4C5F03A5439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1705E-45A9-4B31-A10C-512E254EB84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2E469-B354-497D-A7E5-E19A0620B04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AA92-815E-45C3-BC03-A9FFF128F3F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C468-63B1-46B7-8585-0B617D76E4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AF31C-B00A-49F9-8602-E8A488E044C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C266B-D260-47B8-A374-91C1D6BCDF5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56CC-0F7F-4414-A2C1-CCB5900F88EB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82F20-19A1-45A4-B394-0CFC411BDB3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ADE32-6895-4AAF-8EC8-965D3298C75E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477DB-084C-40D8-9D0B-0EF4DFA5147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BD7CB1-4EAC-4BDA-8ED3-D0698E0A6B95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EFDB69-650A-42D3-82C7-8C46B05196A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CPR%20escola.wmv" TargetMode="External"/><Relationship Id="rId5" Type="http://schemas.openxmlformats.org/officeDocument/2006/relationships/image" Target="../media/image20.png"/><Relationship Id="rId4" Type="http://schemas.openxmlformats.org/officeDocument/2006/relationships/hyperlink" Target="../Forma&#231;&#227;o%201%20outubro%20-%20Gestos%20que%20Salvam%20Vidas/CPR%20escola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La%20desfibrilacin%20improvisada.wmv" TargetMode="External"/><Relationship Id="rId5" Type="http://schemas.openxmlformats.org/officeDocument/2006/relationships/image" Target="../media/image21.png"/><Relationship Id="rId4" Type="http://schemas.openxmlformats.org/officeDocument/2006/relationships/hyperlink" Target="../Forma&#231;&#227;o%201%20outubro%20-%20Gestos%20que%20Salvam%20Vidas/La%20desfibrilacin%20improvisada.wm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Infant%20Swimming%20Resource%20Self%20Rescue.wmv" TargetMode="External"/><Relationship Id="rId5" Type="http://schemas.openxmlformats.org/officeDocument/2006/relationships/image" Target="../media/image22.png"/><Relationship Id="rId4" Type="http://schemas.openxmlformats.org/officeDocument/2006/relationships/hyperlink" Target="../Forma&#231;&#227;o%201%20outubro%20-%20Gestos%20que%20Salvam%20Vidas/Infant%20Swimming%20Resource%20Self%20Rescue.wm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Teddy%60s%20Alive%20%20%20Defibrillator%20Awareness.wmv" TargetMode="External"/><Relationship Id="rId5" Type="http://schemas.openxmlformats.org/officeDocument/2006/relationships/image" Target="../media/image23.png"/><Relationship Id="rId4" Type="http://schemas.openxmlformats.org/officeDocument/2006/relationships/hyperlink" Target="../Forma&#231;&#227;o%201%20outubro%20-%20Gestos%20que%20Salvam%20Vidas/Teddy%60s%20Alive%20%20%20Defibrillator%20Awareness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Beb&#233;%20RCP.wmv" TargetMode="External"/><Relationship Id="rId5" Type="http://schemas.openxmlformats.org/officeDocument/2006/relationships/image" Target="../media/image13.png"/><Relationship Id="rId4" Type="http://schemas.openxmlformats.org/officeDocument/2006/relationships/hyperlink" Target="../Forma&#231;&#227;o%201%20outubro%20-%20Gestos%20que%20Salvam%20Vidas/Beb&#233;%20RCP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PCR%20%20Desfibrilha&#231;&#227;o.wmv" TargetMode="External"/><Relationship Id="rId6" Type="http://schemas.openxmlformats.org/officeDocument/2006/relationships/hyperlink" Target="../Forma&#231;&#227;o%201%20outubro%20-%20Gestos%20que%20Salvam%20Vidas/PCR%20%20Desfibrilha&#231;&#227;o.wmv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I&amp;E:01-CONTRATS:F:FFC-Arr&#234;t%20cardiaque%202008:FFC-ACR-PRODUCTION:FFC-ACR-Edition:Illustrations%20GQS:Illustrations%20V2:MASSER_V1.png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I&amp;E:01-CONTRATS:F:FFC-Arr&#234;t%20cardiaque%202008:FFC-ACR-PRODUCTION:FFC-ACR-Edition:Illustrations%20GQS:Illustrations%20V2:MASSER_V1.png" TargetMode="Externa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Contemporneos%20%20%20INEM%20Disco%20%20%20Pt1.wmv" TargetMode="External"/><Relationship Id="rId5" Type="http://schemas.openxmlformats.org/officeDocument/2006/relationships/image" Target="../media/image19.png"/><Relationship Id="rId4" Type="http://schemas.openxmlformats.org/officeDocument/2006/relationships/hyperlink" Target="../Forma&#231;&#227;o%201%20outubro%20-%20Gestos%20que%20Salvam%20Vidas/Contemporneos%20%20%20INEM%20Disco%20%20%20Pt1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4850" y="1854200"/>
            <a:ext cx="320357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15363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6975" y="14287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923925" y="88900"/>
            <a:ext cx="52847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952500" y="541338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069975" y="557213"/>
            <a:ext cx="525621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3" y="103188"/>
            <a:ext cx="88582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sr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206375"/>
            <a:ext cx="1776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3"/>
          <p:cNvCxnSpPr/>
          <p:nvPr/>
        </p:nvCxnSpPr>
        <p:spPr>
          <a:xfrm flipH="1" flipV="1">
            <a:off x="8391525" y="549275"/>
            <a:ext cx="752475" cy="7938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ângulo 11"/>
          <p:cNvSpPr/>
          <p:nvPr/>
        </p:nvSpPr>
        <p:spPr>
          <a:xfrm>
            <a:off x="-199656" y="1418360"/>
            <a:ext cx="6525177" cy="415498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“GESTOS </a:t>
            </a:r>
          </a:p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QUE PODEM </a:t>
            </a:r>
          </a:p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SALVAR VIDAS”</a:t>
            </a:r>
          </a:p>
        </p:txBody>
      </p:sp>
      <p:sp>
        <p:nvSpPr>
          <p:cNvPr id="13" name="Rectângulo arredondado 12"/>
          <p:cNvSpPr/>
          <p:nvPr/>
        </p:nvSpPr>
        <p:spPr>
          <a:xfrm>
            <a:off x="527560" y="5895258"/>
            <a:ext cx="1108186" cy="938080"/>
          </a:xfrm>
          <a:prstGeom prst="roundRect">
            <a:avLst>
              <a:gd name="adj" fmla="val 10000"/>
            </a:avLst>
          </a:prstGeom>
          <a:blipFill rotWithShape="0">
            <a:blip r:embed="rId6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537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4963" y="5789613"/>
            <a:ext cx="1262062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ângulo arredondado 14"/>
          <p:cNvSpPr/>
          <p:nvPr/>
        </p:nvSpPr>
        <p:spPr>
          <a:xfrm>
            <a:off x="2350016" y="5895258"/>
            <a:ext cx="1193023" cy="916462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378" name="CaixaDeTexto 15"/>
          <p:cNvSpPr txBox="1">
            <a:spLocks noChangeArrowheads="1"/>
          </p:cNvSpPr>
          <p:nvPr/>
        </p:nvSpPr>
        <p:spPr bwMode="auto">
          <a:xfrm>
            <a:off x="5332413" y="6405563"/>
            <a:ext cx="37719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>
                <a:latin typeface="Lucida Handwriting"/>
              </a:rPr>
              <a:t>Autor: Dr.º Eugénio Mendonça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51203" name="CaixaDeTexto 2"/>
          <p:cNvSpPr txBox="1">
            <a:spLocks noChangeArrowheads="1"/>
          </p:cNvSpPr>
          <p:nvPr/>
        </p:nvSpPr>
        <p:spPr bwMode="auto">
          <a:xfrm>
            <a:off x="257175" y="1371600"/>
            <a:ext cx="3008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A NOSSA VISÃO</a:t>
            </a:r>
          </a:p>
        </p:txBody>
      </p:sp>
      <p:sp>
        <p:nvSpPr>
          <p:cNvPr id="51204" name="CaixaDeTexto 4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257175" y="6273800"/>
            <a:ext cx="343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“CPR escola”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51205" name="CPR escola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059113" y="2293938"/>
            <a:ext cx="5170487" cy="38782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1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20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aixaDeTexto 1"/>
          <p:cNvSpPr txBox="1">
            <a:spLocks noChangeArrowheads="1"/>
          </p:cNvSpPr>
          <p:nvPr/>
        </p:nvSpPr>
        <p:spPr bwMode="auto">
          <a:xfrm>
            <a:off x="742950" y="2365375"/>
            <a:ext cx="3792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/>
              <a:t>DESFIBRILHAR porquê?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3046413"/>
            <a:ext cx="8558213" cy="9906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pt-PT" sz="2200" dirty="0"/>
              <a:t>Paragem </a:t>
            </a:r>
            <a:r>
              <a:rPr lang="pt-PT" sz="2200" dirty="0" err="1"/>
              <a:t>cardiorespiratória</a:t>
            </a:r>
            <a:r>
              <a:rPr lang="pt-PT" sz="2200" dirty="0"/>
              <a:t> é causada por uma desorganização da atividade elétrica no coração</a:t>
            </a:r>
            <a:endParaRPr lang="fr-FR" sz="2200" dirty="0">
              <a:latin typeface="+mn-lt"/>
              <a:cs typeface="+mn-cs"/>
            </a:endParaRPr>
          </a:p>
        </p:txBody>
      </p:sp>
      <p:grpSp>
        <p:nvGrpSpPr>
          <p:cNvPr id="35843" name="Group 10"/>
          <p:cNvGrpSpPr>
            <a:grpSpLocks/>
          </p:cNvGrpSpPr>
          <p:nvPr/>
        </p:nvGrpSpPr>
        <p:grpSpPr bwMode="auto">
          <a:xfrm>
            <a:off x="381000" y="4062413"/>
            <a:ext cx="8382000" cy="2759075"/>
            <a:chOff x="240" y="1536"/>
            <a:chExt cx="5280" cy="1738"/>
          </a:xfrm>
        </p:grpSpPr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>
              <a:off x="2760" y="1536"/>
              <a:ext cx="240" cy="4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BE002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240" y="2064"/>
              <a:ext cx="5280" cy="1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571500" indent="-571500">
                <a:spcBef>
                  <a:spcPct val="20000"/>
                </a:spcBef>
                <a:buClr>
                  <a:srgbClr val="BE0027"/>
                </a:buClr>
                <a:buFontTx/>
                <a:buBlip>
                  <a:blip r:embed="rId3"/>
                </a:buBlip>
              </a:pPr>
              <a:r>
                <a:rPr lang="fr-FR" sz="2200"/>
                <a:t>É necessário aplicar um choque para retomar atividade elétrica normal</a:t>
              </a:r>
            </a:p>
            <a:p>
              <a:pPr marL="571500" indent="-571500">
                <a:spcBef>
                  <a:spcPct val="20000"/>
                </a:spcBef>
                <a:buClr>
                  <a:srgbClr val="BE0027"/>
                </a:buClr>
                <a:buFont typeface="Webdings" pitchFamily="18" charset="2"/>
                <a:buNone/>
              </a:pPr>
              <a:endParaRPr lang="fr-FR" sz="2200" b="1"/>
            </a:p>
            <a:p>
              <a:pPr marL="571500" indent="-571500">
                <a:spcBef>
                  <a:spcPct val="20000"/>
                </a:spcBef>
                <a:buClr>
                  <a:srgbClr val="BE0027"/>
                </a:buClr>
                <a:buFontTx/>
                <a:buBlip>
                  <a:blip r:embed="rId3"/>
                </a:buBlip>
              </a:pPr>
              <a:r>
                <a:rPr lang="fr-FR" sz="2200"/>
                <a:t>Se houver um DAE disponível nas proximidades, ir buscá-lo o mais rapidamente possível</a:t>
              </a:r>
            </a:p>
          </p:txBody>
        </p:sp>
      </p:grpSp>
      <p:sp>
        <p:nvSpPr>
          <p:cNvPr id="35844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35845" name="Imagem 6" descr="Elos cadeia sobrevivencia portuguê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4713" y="1368425"/>
            <a:ext cx="42545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6619875" y="1320800"/>
            <a:ext cx="1163638" cy="7604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5847" name="CaixaDeTexto 10"/>
          <p:cNvSpPr txBox="1">
            <a:spLocks noChangeArrowheads="1"/>
          </p:cNvSpPr>
          <p:nvPr/>
        </p:nvSpPr>
        <p:spPr bwMode="auto">
          <a:xfrm>
            <a:off x="92075" y="1447800"/>
            <a:ext cx="46863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3ºELO: DESFIBRILHAÇÃO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53251" name="CaixaDeTexto 4"/>
          <p:cNvSpPr txBox="1">
            <a:spLocks noChangeArrowheads="1"/>
          </p:cNvSpPr>
          <p:nvPr/>
        </p:nvSpPr>
        <p:spPr bwMode="auto">
          <a:xfrm>
            <a:off x="109538" y="6456363"/>
            <a:ext cx="418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Vídeo “La desfibrilacin improvisada”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53252" name="La desfibrilacin improvisada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048000" y="2286000"/>
            <a:ext cx="4708525" cy="35321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32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5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325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1876425" y="1782763"/>
            <a:ext cx="7046913" cy="464661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529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55300" name="CaixaDeTexto 5"/>
          <p:cNvSpPr txBox="1">
            <a:spLocks noChangeArrowheads="1"/>
          </p:cNvSpPr>
          <p:nvPr/>
        </p:nvSpPr>
        <p:spPr bwMode="auto">
          <a:xfrm>
            <a:off x="15875" y="1273175"/>
            <a:ext cx="853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Lucida Handwriting"/>
              </a:rPr>
              <a:t>O Impossível faz-se… os milagres é que levam mais tempo!</a:t>
            </a:r>
          </a:p>
        </p:txBody>
      </p:sp>
      <p:sp>
        <p:nvSpPr>
          <p:cNvPr id="55301" name="Retângulo 7"/>
          <p:cNvSpPr>
            <a:spLocks noChangeArrowheads="1"/>
          </p:cNvSpPr>
          <p:nvPr/>
        </p:nvSpPr>
        <p:spPr bwMode="auto">
          <a:xfrm>
            <a:off x="23813" y="6491288"/>
            <a:ext cx="647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</a:t>
            </a:r>
            <a:r>
              <a:rPr lang="en-US" b="1">
                <a:solidFill>
                  <a:srgbClr val="C00000"/>
                </a:solidFill>
                <a:hlinkClick r:id="rId4" action="ppaction://hlinkfile"/>
              </a:rPr>
              <a:t>Infant Swimming Resource Self Rescue”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55302" name="Infant Swimming Resource Self Rescue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86038" y="1939925"/>
            <a:ext cx="5718175" cy="42878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5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30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530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57347" name="Retângulo 3"/>
          <p:cNvSpPr>
            <a:spLocks noChangeArrowheads="1"/>
          </p:cNvSpPr>
          <p:nvPr/>
        </p:nvSpPr>
        <p:spPr bwMode="auto">
          <a:xfrm>
            <a:off x="23813" y="6491288"/>
            <a:ext cx="640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</a:t>
            </a:r>
            <a:r>
              <a:rPr lang="en-US" b="1">
                <a:solidFill>
                  <a:srgbClr val="C00000"/>
                </a:solidFill>
                <a:hlinkClick r:id="rId4" action="ppaction://hlinkfile"/>
              </a:rPr>
              <a:t>Teddy`s Alive   Defibrillator Awareness”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57348" name="Teddy`s Alive   Defibrillator Awareness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868488" y="1908175"/>
            <a:ext cx="6581775" cy="37020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73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734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ChangeArrowheads="1"/>
          </p:cNvSpPr>
          <p:nvPr/>
        </p:nvSpPr>
        <p:spPr bwMode="auto">
          <a:xfrm>
            <a:off x="555625" y="1444625"/>
            <a:ext cx="8145463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ct val="60000"/>
              </a:spcAft>
            </a:pPr>
            <a:r>
              <a:rPr lang="en-US" sz="2000"/>
              <a:t>Exercício Role Play</a:t>
            </a:r>
          </a:p>
          <a:p>
            <a:pPr algn="just" eaLnBrk="0" hangingPunct="0">
              <a:spcAft>
                <a:spcPct val="60000"/>
              </a:spcAft>
              <a:buFontTx/>
              <a:buChar char="•"/>
            </a:pPr>
            <a:endParaRPr lang="en-US" sz="1600"/>
          </a:p>
          <a:p>
            <a:pPr algn="just" eaLnBrk="0" hangingPunct="0">
              <a:lnSpc>
                <a:spcPct val="150000"/>
              </a:lnSpc>
              <a:spcAft>
                <a:spcPct val="150000"/>
              </a:spcAft>
              <a:buFontTx/>
              <a:buChar char="•"/>
            </a:pPr>
            <a:r>
              <a:rPr lang="en-US" sz="2000"/>
              <a:t>Simular uma situação em que existe uma vítima (</a:t>
            </a:r>
            <a:r>
              <a:rPr lang="en-US" sz="2000" i="1"/>
              <a:t>um aluno</a:t>
            </a:r>
            <a:r>
              <a:rPr lang="en-US" sz="2000"/>
              <a:t>) e um observador (</a:t>
            </a:r>
            <a:r>
              <a:rPr lang="en-US" sz="2000" i="1"/>
              <a:t>outro aluno</a:t>
            </a:r>
            <a:r>
              <a:rPr lang="en-US" sz="2000"/>
              <a:t>) que exemplifica a abordagem à vítima (perceber se respira, se sente pulsação), liga para 112 (</a:t>
            </a:r>
            <a:r>
              <a:rPr lang="en-US" sz="2000" i="1"/>
              <a:t>professor</a:t>
            </a:r>
            <a:r>
              <a:rPr lang="en-US" sz="2000"/>
              <a:t>) e tenta dar informação adequada e completa…..</a:t>
            </a:r>
          </a:p>
          <a:p>
            <a:pPr algn="just" eaLnBrk="0" hangingPunct="0">
              <a:lnSpc>
                <a:spcPct val="150000"/>
              </a:lnSpc>
              <a:spcAft>
                <a:spcPct val="150000"/>
              </a:spcAft>
              <a:buFontTx/>
              <a:buChar char="•"/>
            </a:pPr>
            <a:endParaRPr lang="en-US" sz="1600"/>
          </a:p>
        </p:txBody>
      </p:sp>
      <p:pic>
        <p:nvPicPr>
          <p:cNvPr id="44034" name="Picture 6" descr="Theater%20Yell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8900" y="4198938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152400" y="1312863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CADEIA DE SOBREVIVÊNCIA</a:t>
            </a:r>
          </a:p>
        </p:txBody>
      </p:sp>
      <p:pic>
        <p:nvPicPr>
          <p:cNvPr id="174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730500"/>
            <a:ext cx="8382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1"/>
          <p:cNvSpPr>
            <a:spLocks noChangeArrowheads="1"/>
          </p:cNvSpPr>
          <p:nvPr/>
        </p:nvSpPr>
        <p:spPr bwMode="auto">
          <a:xfrm>
            <a:off x="1703388" y="2287588"/>
            <a:ext cx="6619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2 min</a:t>
            </a:r>
            <a:endParaRPr lang="fr-FR">
              <a:latin typeface="Tahoma" pitchFamily="34" charset="0"/>
            </a:endParaRPr>
          </a:p>
        </p:txBody>
      </p:sp>
      <p:sp>
        <p:nvSpPr>
          <p:cNvPr id="17412" name="Rectangle 13"/>
          <p:cNvSpPr>
            <a:spLocks noChangeArrowheads="1"/>
          </p:cNvSpPr>
          <p:nvPr/>
        </p:nvSpPr>
        <p:spPr bwMode="auto">
          <a:xfrm>
            <a:off x="3341688" y="2287588"/>
            <a:ext cx="6619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4 min</a:t>
            </a:r>
            <a:endParaRPr lang="fr-FR">
              <a:latin typeface="Tahoma" pitchFamily="34" charset="0"/>
            </a:endParaRPr>
          </a:p>
        </p:txBody>
      </p:sp>
      <p:sp>
        <p:nvSpPr>
          <p:cNvPr id="17413" name="Rectangle 15"/>
          <p:cNvSpPr>
            <a:spLocks noChangeArrowheads="1"/>
          </p:cNvSpPr>
          <p:nvPr/>
        </p:nvSpPr>
        <p:spPr bwMode="auto">
          <a:xfrm>
            <a:off x="4978400" y="2287588"/>
            <a:ext cx="661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8 min</a:t>
            </a:r>
            <a:endParaRPr lang="fr-FR">
              <a:latin typeface="Tahoma" pitchFamily="34" charset="0"/>
            </a:endParaRPr>
          </a:p>
        </p:txBody>
      </p:sp>
      <p:sp>
        <p:nvSpPr>
          <p:cNvPr id="17414" name="Rectangle 17"/>
          <p:cNvSpPr>
            <a:spLocks noChangeArrowheads="1"/>
          </p:cNvSpPr>
          <p:nvPr/>
        </p:nvSpPr>
        <p:spPr bwMode="auto">
          <a:xfrm>
            <a:off x="6616700" y="2287588"/>
            <a:ext cx="768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12 min</a:t>
            </a:r>
            <a:endParaRPr lang="fr-FR">
              <a:latin typeface="Tahoma" pitchFamily="34" charset="0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6110288" y="5784850"/>
            <a:ext cx="64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2000" b="1">
                <a:solidFill>
                  <a:srgbClr val="000000"/>
                </a:solidFill>
              </a:rPr>
              <a:t>EMIR</a:t>
            </a:r>
            <a:endParaRPr lang="fr-FR" sz="2000">
              <a:latin typeface="Tahoma" pitchFamily="34" charset="0"/>
            </a:endParaRPr>
          </a:p>
        </p:txBody>
      </p:sp>
      <p:grpSp>
        <p:nvGrpSpPr>
          <p:cNvPr id="9" name="Group 27"/>
          <p:cNvGrpSpPr>
            <a:grpSpLocks/>
          </p:cNvGrpSpPr>
          <p:nvPr/>
        </p:nvGrpSpPr>
        <p:grpSpPr bwMode="auto">
          <a:xfrm rot="631960">
            <a:off x="2106613" y="5316538"/>
            <a:ext cx="895350" cy="455612"/>
            <a:chOff x="1951" y="2871"/>
            <a:chExt cx="423" cy="220"/>
          </a:xfrm>
        </p:grpSpPr>
        <p:sp>
          <p:nvSpPr>
            <p:cNvPr id="17429" name="Line 25"/>
            <p:cNvSpPr>
              <a:spLocks noChangeShapeType="1"/>
            </p:cNvSpPr>
            <p:nvPr/>
          </p:nvSpPr>
          <p:spPr bwMode="auto">
            <a:xfrm flipH="1" flipV="1">
              <a:off x="1997" y="2897"/>
              <a:ext cx="37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30" name="Freeform 26"/>
            <p:cNvSpPr>
              <a:spLocks/>
            </p:cNvSpPr>
            <p:nvPr/>
          </p:nvSpPr>
          <p:spPr bwMode="auto">
            <a:xfrm>
              <a:off x="1951" y="2871"/>
              <a:ext cx="63" cy="52"/>
            </a:xfrm>
            <a:custGeom>
              <a:avLst/>
              <a:gdLst>
                <a:gd name="T0" fmla="*/ 63 w 63"/>
                <a:gd name="T1" fmla="*/ 0 h 52"/>
                <a:gd name="T2" fmla="*/ 0 w 63"/>
                <a:gd name="T3" fmla="*/ 2 h 52"/>
                <a:gd name="T4" fmla="*/ 37 w 63"/>
                <a:gd name="T5" fmla="*/ 52 h 52"/>
                <a:gd name="T6" fmla="*/ 63 w 63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52"/>
                <a:gd name="T14" fmla="*/ 63 w 63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52">
                  <a:moveTo>
                    <a:pt x="63" y="0"/>
                  </a:moveTo>
                  <a:lnTo>
                    <a:pt x="0" y="2"/>
                  </a:lnTo>
                  <a:lnTo>
                    <a:pt x="37" y="5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12" name="Rectangle 40"/>
          <p:cNvSpPr/>
          <p:nvPr/>
        </p:nvSpPr>
        <p:spPr>
          <a:xfrm>
            <a:off x="2396927" y="5769613"/>
            <a:ext cx="2505814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b="1" dirty="0">
                <a:ln w="11430">
                  <a:solidFill>
                    <a:srgbClr val="FF0000"/>
                  </a:solidFill>
                </a:ln>
                <a:solidFill>
                  <a:srgbClr val="FF33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VOCÊS !</a:t>
            </a:r>
          </a:p>
        </p:txBody>
      </p:sp>
      <p:grpSp>
        <p:nvGrpSpPr>
          <p:cNvPr id="13" name="Group 30"/>
          <p:cNvGrpSpPr>
            <a:grpSpLocks/>
          </p:cNvGrpSpPr>
          <p:nvPr/>
        </p:nvGrpSpPr>
        <p:grpSpPr bwMode="auto">
          <a:xfrm>
            <a:off x="6518275" y="5308600"/>
            <a:ext cx="644525" cy="419100"/>
            <a:chOff x="2374" y="2873"/>
            <a:chExt cx="368" cy="218"/>
          </a:xfrm>
        </p:grpSpPr>
        <p:sp>
          <p:nvSpPr>
            <p:cNvPr id="17427" name="Line 28"/>
            <p:cNvSpPr>
              <a:spLocks noChangeShapeType="1"/>
            </p:cNvSpPr>
            <p:nvPr/>
          </p:nvSpPr>
          <p:spPr bwMode="auto">
            <a:xfrm flipV="1">
              <a:off x="2374" y="2897"/>
              <a:ext cx="320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28" name="Freeform 29"/>
            <p:cNvSpPr>
              <a:spLocks/>
            </p:cNvSpPr>
            <p:nvPr/>
          </p:nvSpPr>
          <p:spPr bwMode="auto">
            <a:xfrm>
              <a:off x="2677" y="2873"/>
              <a:ext cx="65" cy="54"/>
            </a:xfrm>
            <a:custGeom>
              <a:avLst/>
              <a:gdLst>
                <a:gd name="T0" fmla="*/ 30 w 65"/>
                <a:gd name="T1" fmla="*/ 54 h 54"/>
                <a:gd name="T2" fmla="*/ 65 w 65"/>
                <a:gd name="T3" fmla="*/ 0 h 54"/>
                <a:gd name="T4" fmla="*/ 0 w 65"/>
                <a:gd name="T5" fmla="*/ 4 h 54"/>
                <a:gd name="T6" fmla="*/ 30 w 65"/>
                <a:gd name="T7" fmla="*/ 54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54"/>
                <a:gd name="T14" fmla="*/ 65 w 6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54">
                  <a:moveTo>
                    <a:pt x="30" y="54"/>
                  </a:moveTo>
                  <a:lnTo>
                    <a:pt x="65" y="0"/>
                  </a:lnTo>
                  <a:lnTo>
                    <a:pt x="0" y="4"/>
                  </a:lnTo>
                  <a:lnTo>
                    <a:pt x="3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6" name="Group 27"/>
          <p:cNvGrpSpPr>
            <a:grpSpLocks/>
          </p:cNvGrpSpPr>
          <p:nvPr/>
        </p:nvGrpSpPr>
        <p:grpSpPr bwMode="auto">
          <a:xfrm rot="301585">
            <a:off x="5578475" y="5305425"/>
            <a:ext cx="739775" cy="422275"/>
            <a:chOff x="1951" y="2871"/>
            <a:chExt cx="423" cy="220"/>
          </a:xfrm>
        </p:grpSpPr>
        <p:sp>
          <p:nvSpPr>
            <p:cNvPr id="17425" name="Line 25"/>
            <p:cNvSpPr>
              <a:spLocks noChangeShapeType="1"/>
            </p:cNvSpPr>
            <p:nvPr/>
          </p:nvSpPr>
          <p:spPr bwMode="auto">
            <a:xfrm flipH="1" flipV="1">
              <a:off x="1997" y="2897"/>
              <a:ext cx="37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26" name="Freeform 26"/>
            <p:cNvSpPr>
              <a:spLocks/>
            </p:cNvSpPr>
            <p:nvPr/>
          </p:nvSpPr>
          <p:spPr bwMode="auto">
            <a:xfrm>
              <a:off x="1951" y="2871"/>
              <a:ext cx="63" cy="52"/>
            </a:xfrm>
            <a:custGeom>
              <a:avLst/>
              <a:gdLst>
                <a:gd name="T0" fmla="*/ 63 w 63"/>
                <a:gd name="T1" fmla="*/ 0 h 52"/>
                <a:gd name="T2" fmla="*/ 0 w 63"/>
                <a:gd name="T3" fmla="*/ 2 h 52"/>
                <a:gd name="T4" fmla="*/ 37 w 63"/>
                <a:gd name="T5" fmla="*/ 52 h 52"/>
                <a:gd name="T6" fmla="*/ 63 w 63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52"/>
                <a:gd name="T14" fmla="*/ 63 w 63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52">
                  <a:moveTo>
                    <a:pt x="63" y="0"/>
                  </a:moveTo>
                  <a:lnTo>
                    <a:pt x="0" y="2"/>
                  </a:lnTo>
                  <a:lnTo>
                    <a:pt x="37" y="5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9" name="Group 30"/>
          <p:cNvGrpSpPr>
            <a:grpSpLocks/>
          </p:cNvGrpSpPr>
          <p:nvPr/>
        </p:nvGrpSpPr>
        <p:grpSpPr bwMode="auto">
          <a:xfrm rot="-1486016">
            <a:off x="4178300" y="5345113"/>
            <a:ext cx="825500" cy="292100"/>
            <a:chOff x="2374" y="2873"/>
            <a:chExt cx="368" cy="218"/>
          </a:xfrm>
        </p:grpSpPr>
        <p:sp>
          <p:nvSpPr>
            <p:cNvPr id="17423" name="Line 28"/>
            <p:cNvSpPr>
              <a:spLocks noChangeShapeType="1"/>
            </p:cNvSpPr>
            <p:nvPr/>
          </p:nvSpPr>
          <p:spPr bwMode="auto">
            <a:xfrm flipV="1">
              <a:off x="2374" y="2897"/>
              <a:ext cx="320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24" name="Freeform 29"/>
            <p:cNvSpPr>
              <a:spLocks/>
            </p:cNvSpPr>
            <p:nvPr/>
          </p:nvSpPr>
          <p:spPr bwMode="auto">
            <a:xfrm>
              <a:off x="2677" y="2873"/>
              <a:ext cx="65" cy="54"/>
            </a:xfrm>
            <a:custGeom>
              <a:avLst/>
              <a:gdLst>
                <a:gd name="T0" fmla="*/ 30 w 65"/>
                <a:gd name="T1" fmla="*/ 54 h 54"/>
                <a:gd name="T2" fmla="*/ 65 w 65"/>
                <a:gd name="T3" fmla="*/ 0 h 54"/>
                <a:gd name="T4" fmla="*/ 0 w 65"/>
                <a:gd name="T5" fmla="*/ 4 h 54"/>
                <a:gd name="T6" fmla="*/ 30 w 65"/>
                <a:gd name="T7" fmla="*/ 54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54"/>
                <a:gd name="T14" fmla="*/ 65 w 6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54">
                  <a:moveTo>
                    <a:pt x="30" y="54"/>
                  </a:moveTo>
                  <a:lnTo>
                    <a:pt x="65" y="0"/>
                  </a:lnTo>
                  <a:lnTo>
                    <a:pt x="0" y="4"/>
                  </a:lnTo>
                  <a:lnTo>
                    <a:pt x="3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22" name="Line 31"/>
          <p:cNvSpPr>
            <a:spLocks noChangeShapeType="1"/>
          </p:cNvSpPr>
          <p:nvPr/>
        </p:nvSpPr>
        <p:spPr bwMode="auto">
          <a:xfrm flipV="1">
            <a:off x="3657600" y="5194300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7422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19458" name="Picture 3" descr="Mostrar respo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9050" y="31099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Mostrar respo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5550" y="33845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567363" y="2679700"/>
            <a:ext cx="3429000" cy="4030663"/>
          </a:xfrm>
          <a:prstGeom prst="rect">
            <a:avLst/>
          </a:prstGeom>
          <a:solidFill>
            <a:srgbClr val="FBC7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pt-PT" kern="0">
              <a:solidFill>
                <a:sysClr val="windowText" lastClr="000000"/>
              </a:solidFill>
            </a:endParaRPr>
          </a:p>
        </p:txBody>
      </p:sp>
      <p:pic>
        <p:nvPicPr>
          <p:cNvPr id="19461" name="Picture 2" descr="C:\Users\Aleixo Pestana\Documents\Carreira Profissional\Emir\Videos e Apresentações\Abordagem de Grandes Acidentes\appeler-le-15 v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5800" y="2855913"/>
            <a:ext cx="30384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CaixaDeTexto 8"/>
          <p:cNvSpPr txBox="1">
            <a:spLocks noChangeArrowheads="1"/>
          </p:cNvSpPr>
          <p:nvPr/>
        </p:nvSpPr>
        <p:spPr bwMode="auto">
          <a:xfrm>
            <a:off x="7559675" y="3230563"/>
            <a:ext cx="11795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4800" b="1">
                <a:solidFill>
                  <a:srgbClr val="FF0000"/>
                </a:solidFill>
              </a:rPr>
              <a:t>112</a:t>
            </a:r>
          </a:p>
        </p:txBody>
      </p:sp>
      <p:sp>
        <p:nvSpPr>
          <p:cNvPr id="19463" name="CaixaDeTexto 10"/>
          <p:cNvSpPr txBox="1">
            <a:spLocks noChangeArrowheads="1"/>
          </p:cNvSpPr>
          <p:nvPr/>
        </p:nvSpPr>
        <p:spPr bwMode="auto">
          <a:xfrm>
            <a:off x="660400" y="1416050"/>
            <a:ext cx="37560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1º ELO: ALERTA 112 </a:t>
            </a:r>
          </a:p>
        </p:txBody>
      </p:sp>
      <p:sp>
        <p:nvSpPr>
          <p:cNvPr id="19464" name="Rectangle 2"/>
          <p:cNvSpPr>
            <a:spLocks noChangeArrowheads="1"/>
          </p:cNvSpPr>
          <p:nvPr/>
        </p:nvSpPr>
        <p:spPr bwMode="auto">
          <a:xfrm>
            <a:off x="15875" y="2749550"/>
            <a:ext cx="54387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2000" b="1" u="sng"/>
              <a:t> O QUÊ</a:t>
            </a:r>
            <a:r>
              <a:rPr lang="pt-PT" sz="2000" b="1"/>
              <a:t> </a:t>
            </a:r>
            <a:r>
              <a:rPr lang="pt-PT" sz="2000"/>
              <a:t>(tipo de ocorrência)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2000" b="1" u="sng"/>
              <a:t> ONDE</a:t>
            </a:r>
            <a:r>
              <a:rPr lang="pt-PT" sz="2000" b="1"/>
              <a:t> </a:t>
            </a:r>
            <a:r>
              <a:rPr lang="pt-PT" sz="2000"/>
              <a:t>(local exato da ocorrência). 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2000" b="1" u="sng"/>
              <a:t> QUEM</a:t>
            </a:r>
            <a:r>
              <a:rPr lang="pt-PT" sz="2000"/>
              <a:t> (Vítima/doente, número de vítimas). 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2000" b="1" u="sng"/>
              <a:t> NÚMERO DE TELEFONE</a:t>
            </a:r>
            <a:r>
              <a:rPr lang="pt-PT" sz="2000"/>
              <a:t> do qual estamos a ligar</a:t>
            </a:r>
          </a:p>
        </p:txBody>
      </p:sp>
      <p:sp>
        <p:nvSpPr>
          <p:cNvPr id="19465" name="Rectângulo 12"/>
          <p:cNvSpPr>
            <a:spLocks noChangeArrowheads="1"/>
          </p:cNvSpPr>
          <p:nvPr/>
        </p:nvSpPr>
        <p:spPr bwMode="auto">
          <a:xfrm>
            <a:off x="79375" y="2095500"/>
            <a:ext cx="89169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b="1"/>
              <a:t>Sempre que ligarmos ao 112 vamos colaborar com o operador e deixar bem claro:</a:t>
            </a:r>
            <a:endParaRPr lang="pt-PT" sz="2000"/>
          </a:p>
        </p:txBody>
      </p:sp>
      <p:pic>
        <p:nvPicPr>
          <p:cNvPr id="19466" name="Imagem 6" descr="Elos cadeia sobrevivencia portuguê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6425" y="1352550"/>
            <a:ext cx="457517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>
          <a:xfrm>
            <a:off x="4652963" y="1227138"/>
            <a:ext cx="1349375" cy="838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9468" name="CaixaDeTexto 15"/>
          <p:cNvSpPr txBox="1">
            <a:spLocks noChangeArrowheads="1"/>
          </p:cNvSpPr>
          <p:nvPr/>
        </p:nvSpPr>
        <p:spPr bwMode="auto">
          <a:xfrm>
            <a:off x="49213" y="6132513"/>
            <a:ext cx="551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Sugestão: Ver vídeo do INEM “Como ligar o 112”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47107" name="Rectângulo 6"/>
          <p:cNvSpPr>
            <a:spLocks noChangeArrowheads="1"/>
          </p:cNvSpPr>
          <p:nvPr/>
        </p:nvSpPr>
        <p:spPr bwMode="auto">
          <a:xfrm>
            <a:off x="268288" y="1377950"/>
            <a:ext cx="6200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b="1">
                <a:latin typeface="Lucida Handwriting"/>
              </a:rPr>
              <a:t>Pequenos  gestos,  grandes  feitos!</a:t>
            </a:r>
          </a:p>
        </p:txBody>
      </p:sp>
      <p:sp>
        <p:nvSpPr>
          <p:cNvPr id="47108" name="CaixaDeTexto 5"/>
          <p:cNvSpPr txBox="1">
            <a:spLocks noChangeArrowheads="1"/>
          </p:cNvSpPr>
          <p:nvPr/>
        </p:nvSpPr>
        <p:spPr bwMode="auto">
          <a:xfrm>
            <a:off x="346075" y="1839913"/>
            <a:ext cx="328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“Bebé RCP”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47109" name="Bebé RCP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36900" y="2432050"/>
            <a:ext cx="5770563" cy="4327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7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710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Red-Cross-CPR-Certification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963" y="4995863"/>
            <a:ext cx="14493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22225" y="1446213"/>
            <a:ext cx="924401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/>
              <a:t>Vítima inconsciente:</a:t>
            </a:r>
          </a:p>
          <a:p>
            <a:pPr>
              <a:lnSpc>
                <a:spcPct val="150000"/>
              </a:lnSpc>
            </a:pPr>
            <a:r>
              <a:rPr lang="pt-PT" sz="2000"/>
              <a:t>Com a via aérea permeável </a:t>
            </a:r>
            <a:r>
              <a:rPr lang="pt-PT" sz="2000" b="1"/>
              <a:t>Ver, Ouvir e Sentir </a:t>
            </a:r>
            <a:r>
              <a:rPr lang="pt-PT" sz="2000"/>
              <a:t>se a vítima respira: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Ver</a:t>
            </a:r>
            <a:r>
              <a:rPr lang="pt-PT" sz="2000"/>
              <a:t> se há movimentos torácicos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Ouvir</a:t>
            </a:r>
            <a:r>
              <a:rPr lang="pt-PT" sz="2000"/>
              <a:t> se da boca da vítima vêm sons respiratórios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Sentir</a:t>
            </a:r>
            <a:r>
              <a:rPr lang="pt-PT" sz="2000"/>
              <a:t>, com a face, se há sopro de ar vindo da vítima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Concluir se a respiração é normal, </a:t>
            </a:r>
            <a:r>
              <a:rPr lang="pt-PT" sz="2000" b="1" u="sng"/>
              <a:t>anormal ou ausente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Se há dúvidas se a respiração é normal  ou não, proceder como se não fosse</a:t>
            </a:r>
          </a:p>
        </p:txBody>
      </p:sp>
      <p:cxnSp>
        <p:nvCxnSpPr>
          <p:cNvPr id="12" name="Conexão recta unidireccional 11"/>
          <p:cNvCxnSpPr/>
          <p:nvPr/>
        </p:nvCxnSpPr>
        <p:spPr>
          <a:xfrm>
            <a:off x="4851400" y="4098925"/>
            <a:ext cx="0" cy="976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57" name="CaixaDeTexto 6"/>
          <p:cNvSpPr txBox="1">
            <a:spLocks noChangeArrowheads="1"/>
          </p:cNvSpPr>
          <p:nvPr/>
        </p:nvSpPr>
        <p:spPr bwMode="auto">
          <a:xfrm>
            <a:off x="1006475" y="4946650"/>
            <a:ext cx="2211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2ºELO: SBV</a:t>
            </a:r>
          </a:p>
        </p:txBody>
      </p:sp>
      <p:pic>
        <p:nvPicPr>
          <p:cNvPr id="23558" name="Imagem 6" descr="Elos cadeia sobrevivencia portuguê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38" y="5703888"/>
            <a:ext cx="42545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165225" y="5640388"/>
            <a:ext cx="1163638" cy="7604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473700" y="5468938"/>
            <a:ext cx="36417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Massajar e reanimar</a:t>
            </a:r>
          </a:p>
          <a:p>
            <a:endParaRPr lang="pt-PT" sz="28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aixaDeTexto 1"/>
          <p:cNvSpPr txBox="1">
            <a:spLocks noChangeArrowheads="1"/>
          </p:cNvSpPr>
          <p:nvPr/>
        </p:nvSpPr>
        <p:spPr bwMode="auto">
          <a:xfrm>
            <a:off x="257175" y="1371600"/>
            <a:ext cx="5464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PORQUE VAMOS MASSAJAR?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30163" y="2001838"/>
            <a:ext cx="56483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900" b="1"/>
              <a:t>O coração é uma bomba: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Faz o sangue circular até aos diferentes órgãos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Transporta o oxigênio vital para os órgãos</a:t>
            </a:r>
          </a:p>
          <a:p>
            <a:r>
              <a:rPr lang="pt-PT" sz="1900"/>
              <a:t/>
            </a:r>
            <a:br>
              <a:rPr lang="pt-PT" sz="1900"/>
            </a:br>
            <a:r>
              <a:rPr lang="pt-PT" sz="1900" b="1"/>
              <a:t>Quando o coração pára: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Devemos substituir a bomba para o sangue </a:t>
            </a:r>
          </a:p>
          <a:p>
            <a:r>
              <a:rPr lang="pt-PT" sz="1900"/>
              <a:t>continuar a circular através do corpo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Isso evita danos irreversíveis</a:t>
            </a:r>
          </a:p>
        </p:txBody>
      </p:sp>
      <p:sp>
        <p:nvSpPr>
          <p:cNvPr id="49156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49157" name="Imagem 5" descr="coraçã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4225" y="1595438"/>
            <a:ext cx="3074988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8" name="CaixaDeTexto 7"/>
          <p:cNvSpPr txBox="1">
            <a:spLocks noChangeArrowheads="1"/>
          </p:cNvSpPr>
          <p:nvPr/>
        </p:nvSpPr>
        <p:spPr bwMode="auto">
          <a:xfrm>
            <a:off x="30163" y="6148388"/>
            <a:ext cx="4362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6" action="ppaction://hlinkfile"/>
              </a:rPr>
              <a:t>Link para Vídeo “PCR  Desfibrilhação”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49159" name="PCR  Desfibrilhação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264150" y="4114800"/>
            <a:ext cx="3675063" cy="2755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9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9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9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915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ixaDeTexto 3"/>
          <p:cNvSpPr txBox="1">
            <a:spLocks noChangeArrowheads="1"/>
          </p:cNvSpPr>
          <p:nvPr/>
        </p:nvSpPr>
        <p:spPr bwMode="auto">
          <a:xfrm>
            <a:off x="109538" y="1123950"/>
            <a:ext cx="3081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Como massajar?</a:t>
            </a:r>
          </a:p>
        </p:txBody>
      </p:sp>
      <p:sp>
        <p:nvSpPr>
          <p:cNvPr id="27650" name="CaixaDeTexto 4"/>
          <p:cNvSpPr txBox="1">
            <a:spLocks noChangeArrowheads="1"/>
          </p:cNvSpPr>
          <p:nvPr/>
        </p:nvSpPr>
        <p:spPr bwMode="auto">
          <a:xfrm>
            <a:off x="0" y="1768475"/>
            <a:ext cx="8843963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Ajoelhar-se ao lado da vítima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Colocar a base de uma das mãos no centro do tórax da vítima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Colocar a base da outra mão sobre a primeira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Entrelaçar os dedos das mãos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Manter os braços esticados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Colocar-se na vertical em relação ao tórax da vítima  e pressionar o esterno para deprimir pelo menos 5cm,  sem exceder os 6cm</a:t>
            </a:r>
          </a:p>
        </p:txBody>
      </p:sp>
      <p:sp>
        <p:nvSpPr>
          <p:cNvPr id="27651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7652" name="Picture 4" descr="I&amp;E:01-CONTRATS:F:FFC-Arrêt cardiaque 2008:FFC-ACR-PRODUCTION:FFC-ACR-Edition:Illustrations GQS:Illustrations V2:MASSER_V1.pn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7475538" y="5202238"/>
            <a:ext cx="1509712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aixaDeTexto 3"/>
          <p:cNvSpPr txBox="1">
            <a:spLocks noChangeArrowheads="1"/>
          </p:cNvSpPr>
          <p:nvPr/>
        </p:nvSpPr>
        <p:spPr bwMode="auto">
          <a:xfrm>
            <a:off x="109538" y="1123950"/>
            <a:ext cx="3081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Como massajar?</a:t>
            </a:r>
          </a:p>
        </p:txBody>
      </p:sp>
      <p:sp>
        <p:nvSpPr>
          <p:cNvPr id="29698" name="CaixaDeTexto 4"/>
          <p:cNvSpPr txBox="1">
            <a:spLocks noChangeArrowheads="1"/>
          </p:cNvSpPr>
          <p:nvPr/>
        </p:nvSpPr>
        <p:spPr bwMode="auto">
          <a:xfrm>
            <a:off x="0" y="1768475"/>
            <a:ext cx="87661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Depois de cada compressão aliviar a pressão sobre o tórax, sem perder o contacto da mão com o esterno da vítima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Repetir com uma frequência de 100/min (sem exceder 120min)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O tempo de compressão e relaxamento devem ser iguais</a:t>
            </a:r>
          </a:p>
        </p:txBody>
      </p:sp>
      <p:sp>
        <p:nvSpPr>
          <p:cNvPr id="2969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9700" name="Picture 4" descr="I&amp;E:01-CONTRATS:F:FFC-Arrêt cardiaque 2008:FFC-ACR-PRODUCTION:FFC-ACR-Edition:Illustrations GQS:Illustrations V2:MASSER_V1.pn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7475538" y="5202238"/>
            <a:ext cx="1509712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4" name="Rectângulo 3"/>
          <p:cNvSpPr>
            <a:spLocks noChangeArrowheads="1"/>
          </p:cNvSpPr>
          <p:nvPr/>
        </p:nvSpPr>
        <p:spPr bwMode="auto">
          <a:xfrm>
            <a:off x="268288" y="1624013"/>
            <a:ext cx="86074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/>
              <a:t>Médicos norte-americanos descobriram que a música </a:t>
            </a:r>
            <a:r>
              <a:rPr lang="pt-PT" b="1"/>
              <a:t>"Stayin Alive</a:t>
            </a:r>
            <a:r>
              <a:rPr lang="pt-PT"/>
              <a:t>", sucesso da banda </a:t>
            </a:r>
            <a:r>
              <a:rPr lang="pt-PT" b="1"/>
              <a:t>Bee Gees</a:t>
            </a:r>
            <a:r>
              <a:rPr lang="pt-PT"/>
              <a:t> em 1977, possui o ritmo ideal para a realização de uma massagem cardíaca em vítima de paragem cardiorespiratória (100/min sem exceder 120/min). </a:t>
            </a:r>
            <a:r>
              <a:rPr lang="pt-PT" b="1"/>
              <a:t>"Stayin Alive" tem quase 103 batidas por minuto.</a:t>
            </a: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109538" y="1123950"/>
            <a:ext cx="14827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Difícil? </a:t>
            </a:r>
          </a:p>
        </p:txBody>
      </p:sp>
      <p:sp>
        <p:nvSpPr>
          <p:cNvPr id="7" name="Rectângulo 6"/>
          <p:cNvSpPr>
            <a:spLocks noChangeArrowheads="1"/>
          </p:cNvSpPr>
          <p:nvPr/>
        </p:nvSpPr>
        <p:spPr bwMode="auto">
          <a:xfrm>
            <a:off x="1592263" y="1112838"/>
            <a:ext cx="1104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Não!!</a:t>
            </a:r>
            <a:endParaRPr lang="pt-PT" sz="2800"/>
          </a:p>
        </p:txBody>
      </p:sp>
      <p:sp>
        <p:nvSpPr>
          <p:cNvPr id="31750" name="CaixaDeTexto 8"/>
          <p:cNvSpPr txBox="1">
            <a:spLocks noChangeArrowheads="1"/>
          </p:cNvSpPr>
          <p:nvPr/>
        </p:nvSpPr>
        <p:spPr bwMode="auto">
          <a:xfrm>
            <a:off x="109538" y="5745163"/>
            <a:ext cx="35004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“Contemporâneos   INEM Disco”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31752" name="Contemporneos   INEM Disco   Pt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609975" y="3429000"/>
            <a:ext cx="3957638" cy="3238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7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317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2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52"/>
                </p:tgtEl>
              </p:cMediaNode>
            </p:video>
          </p:childTnLst>
        </p:cTn>
      </p:par>
    </p:tnLst>
    <p:bldLst>
      <p:bldP spid="4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cee374be44e1363218b9679d78350ccc9d1fb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615</Words>
  <Application>Microsoft Office PowerPoint</Application>
  <PresentationFormat>Apresentação no Ecrã (4:3)</PresentationFormat>
  <Paragraphs>100</Paragraphs>
  <Slides>15</Slides>
  <Notes>15</Notes>
  <HiddenSlides>0</HiddenSlides>
  <MMClips>7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Modelo de apresentação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1" baseType="lpstr">
      <vt:lpstr>Arial</vt:lpstr>
      <vt:lpstr>Calibri</vt:lpstr>
      <vt:lpstr>Lucida Handwriting</vt:lpstr>
      <vt:lpstr>Tahoma</vt:lpstr>
      <vt:lpstr>Webdings</vt:lpstr>
      <vt:lpstr>Office Theme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ricardo gomes</cp:lastModifiedBy>
  <cp:revision>80</cp:revision>
  <cp:lastPrinted>2013-09-17T17:04:48Z</cp:lastPrinted>
  <dcterms:created xsi:type="dcterms:W3CDTF">2013-09-17T15:44:19Z</dcterms:created>
  <dcterms:modified xsi:type="dcterms:W3CDTF">2013-10-31T11:31:28Z</dcterms:modified>
</cp:coreProperties>
</file>